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2" r:id="rId3"/>
    <p:sldId id="257" r:id="rId4"/>
    <p:sldId id="258" r:id="rId5"/>
    <p:sldId id="259" r:id="rId6"/>
    <p:sldId id="260" r:id="rId7"/>
    <p:sldId id="261" r:id="rId8"/>
    <p:sldId id="263" r:id="rId9"/>
    <p:sldId id="264" r:id="rId10"/>
    <p:sldId id="265" r:id="rId11"/>
    <p:sldId id="269" r:id="rId12"/>
    <p:sldId id="266" r:id="rId13"/>
    <p:sldId id="271" r:id="rId14"/>
    <p:sldId id="272" r:id="rId15"/>
    <p:sldId id="270"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E02DC-C828-458A-B3FA-9896617C76A7}" type="datetimeFigureOut">
              <a:rPr lang="en-US" smtClean="0"/>
              <a:pPr/>
              <a:t>8/23/2016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5325A-6F7D-4940-8BB8-C136ED4B8EAA}" type="slidenum">
              <a:rPr lang="en-US" smtClean="0"/>
              <a:pPr/>
              <a:t>‹#›</a:t>
            </a:fld>
            <a:endParaRPr lang="en-US"/>
          </a:p>
        </p:txBody>
      </p:sp>
    </p:spTree>
    <p:extLst>
      <p:ext uri="{BB962C8B-B14F-4D97-AF65-F5344CB8AC3E}">
        <p14:creationId xmlns:p14="http://schemas.microsoft.com/office/powerpoint/2010/main" val="6135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 here </a:t>
            </a:r>
            <a:r>
              <a:rPr lang="en-US" dirty="0" err="1" smtClean="0"/>
              <a:t>bc</a:t>
            </a:r>
            <a:r>
              <a:rPr lang="en-US" dirty="0" smtClean="0"/>
              <a:t> the next few slides are used after the story.</a:t>
            </a:r>
            <a:endParaRPr lang="en-US" dirty="0"/>
          </a:p>
        </p:txBody>
      </p:sp>
      <p:sp>
        <p:nvSpPr>
          <p:cNvPr id="4" name="Slide Number Placeholder 3"/>
          <p:cNvSpPr>
            <a:spLocks noGrp="1"/>
          </p:cNvSpPr>
          <p:nvPr>
            <p:ph type="sldNum" sz="quarter" idx="10"/>
          </p:nvPr>
        </p:nvSpPr>
        <p:spPr/>
        <p:txBody>
          <a:bodyPr/>
          <a:lstStyle/>
          <a:p>
            <a:fld id="{73A5325A-6F7D-4940-8BB8-C136ED4B8EA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F96B25A-9C48-4653-BB3A-0DC956317AA5}" type="datetimeFigureOut">
              <a:rPr lang="en-US" smtClean="0"/>
              <a:pPr/>
              <a:t>8/23/2016</a:t>
            </a:fld>
            <a:endParaRPr lang="en-US"/>
          </a:p>
        </p:txBody>
      </p:sp>
      <p:sp>
        <p:nvSpPr>
          <p:cNvPr id="16" name="Slide Number Placeholder 15"/>
          <p:cNvSpPr>
            <a:spLocks noGrp="1"/>
          </p:cNvSpPr>
          <p:nvPr>
            <p:ph type="sldNum" sz="quarter" idx="11"/>
          </p:nvPr>
        </p:nvSpPr>
        <p:spPr/>
        <p:txBody>
          <a:bodyPr/>
          <a:lstStyle/>
          <a:p>
            <a:fld id="{D080807E-6816-402C-9197-BEBC43C1FA7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6B25A-9C48-4653-BB3A-0DC956317AA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0807E-6816-402C-9197-BEBC43C1FA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6B25A-9C48-4653-BB3A-0DC956317AA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0807E-6816-402C-9197-BEBC43C1FA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F96B25A-9C48-4653-BB3A-0DC956317AA5}" type="datetimeFigureOut">
              <a:rPr lang="en-US" smtClean="0"/>
              <a:pPr/>
              <a:t>8/23/2016</a:t>
            </a:fld>
            <a:endParaRPr lang="en-US"/>
          </a:p>
        </p:txBody>
      </p:sp>
      <p:sp>
        <p:nvSpPr>
          <p:cNvPr id="15" name="Slide Number Placeholder 14"/>
          <p:cNvSpPr>
            <a:spLocks noGrp="1"/>
          </p:cNvSpPr>
          <p:nvPr>
            <p:ph type="sldNum" sz="quarter" idx="15"/>
          </p:nvPr>
        </p:nvSpPr>
        <p:spPr/>
        <p:txBody>
          <a:bodyPr/>
          <a:lstStyle>
            <a:lvl1pPr algn="ctr">
              <a:defRPr/>
            </a:lvl1pPr>
          </a:lstStyle>
          <a:p>
            <a:fld id="{D080807E-6816-402C-9197-BEBC43C1FA7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96B25A-9C48-4653-BB3A-0DC956317AA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0807E-6816-402C-9197-BEBC43C1FA7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96B25A-9C48-4653-BB3A-0DC956317AA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0807E-6816-402C-9197-BEBC43C1FA7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080807E-6816-402C-9197-BEBC43C1FA7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F96B25A-9C48-4653-BB3A-0DC956317AA5}" type="datetimeFigureOut">
              <a:rPr lang="en-US" smtClean="0"/>
              <a:pPr/>
              <a:t>8/23/2016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96B25A-9C48-4653-BB3A-0DC956317AA5}"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0807E-6816-402C-9197-BEBC43C1FA7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6B25A-9C48-4653-BB3A-0DC956317AA5}"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0807E-6816-402C-9197-BEBC43C1FA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F96B25A-9C48-4653-BB3A-0DC956317AA5}" type="datetimeFigureOut">
              <a:rPr lang="en-US" smtClean="0"/>
              <a:pPr/>
              <a:t>8/23/2016</a:t>
            </a:fld>
            <a:endParaRPr lang="en-US"/>
          </a:p>
        </p:txBody>
      </p:sp>
      <p:sp>
        <p:nvSpPr>
          <p:cNvPr id="9" name="Slide Number Placeholder 8"/>
          <p:cNvSpPr>
            <a:spLocks noGrp="1"/>
          </p:cNvSpPr>
          <p:nvPr>
            <p:ph type="sldNum" sz="quarter" idx="15"/>
          </p:nvPr>
        </p:nvSpPr>
        <p:spPr/>
        <p:txBody>
          <a:bodyPr/>
          <a:lstStyle/>
          <a:p>
            <a:fld id="{D080807E-6816-402C-9197-BEBC43C1FA7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F96B25A-9C48-4653-BB3A-0DC956317AA5}" type="datetimeFigureOut">
              <a:rPr lang="en-US" smtClean="0"/>
              <a:pPr/>
              <a:t>8/23/2016</a:t>
            </a:fld>
            <a:endParaRPr lang="en-US"/>
          </a:p>
        </p:txBody>
      </p:sp>
      <p:sp>
        <p:nvSpPr>
          <p:cNvPr id="9" name="Slide Number Placeholder 8"/>
          <p:cNvSpPr>
            <a:spLocks noGrp="1"/>
          </p:cNvSpPr>
          <p:nvPr>
            <p:ph type="sldNum" sz="quarter" idx="11"/>
          </p:nvPr>
        </p:nvSpPr>
        <p:spPr/>
        <p:txBody>
          <a:bodyPr/>
          <a:lstStyle/>
          <a:p>
            <a:fld id="{D080807E-6816-402C-9197-BEBC43C1FA7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F96B25A-9C48-4653-BB3A-0DC956317AA5}" type="datetimeFigureOut">
              <a:rPr lang="en-US" smtClean="0"/>
              <a:pPr/>
              <a:t>8/23/2016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080807E-6816-402C-9197-BEBC43C1FA7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LBC7Rown13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5p0U1_dDO5Q&amp;feature=relat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rgbClr val="C00000"/>
                </a:solidFill>
              </a:rPr>
              <a:t>Background</a:t>
            </a:r>
            <a:endParaRPr lang="en-US" dirty="0">
              <a:solidFill>
                <a:srgbClr val="C00000"/>
              </a:solidFill>
            </a:endParaRPr>
          </a:p>
        </p:txBody>
      </p:sp>
      <p:sp>
        <p:nvSpPr>
          <p:cNvPr id="2" name="Title 1"/>
          <p:cNvSpPr>
            <a:spLocks noGrp="1"/>
          </p:cNvSpPr>
          <p:nvPr>
            <p:ph type="ctrTitle"/>
          </p:nvPr>
        </p:nvSpPr>
        <p:spPr/>
        <p:txBody>
          <a:bodyPr/>
          <a:lstStyle/>
          <a:p>
            <a:r>
              <a:rPr lang="en-US" dirty="0" smtClean="0">
                <a:solidFill>
                  <a:srgbClr val="C00000"/>
                </a:solidFill>
              </a:rPr>
              <a:t>Cask of Amontillado</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04800" y="1295400"/>
            <a:ext cx="4343399" cy="5181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Background/Setting…..can u guess?</a:t>
            </a:r>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5334000" y="1828800"/>
            <a:ext cx="26479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Carnival/ catacombs</a:t>
            </a:r>
          </a:p>
          <a:p>
            <a:r>
              <a:rPr lang="en-US" dirty="0" smtClean="0"/>
              <a:t>.It is dusk on a day during the annual carnival celebration in an Italian city. People are eating, drinking, and making merry before the beginning of the 40-day Lenten season. </a:t>
            </a:r>
          </a:p>
          <a:p>
            <a:endParaRPr lang="en-US" dirty="0"/>
          </a:p>
        </p:txBody>
      </p:sp>
      <p:sp>
        <p:nvSpPr>
          <p:cNvPr id="3" name="Title 2"/>
          <p:cNvSpPr>
            <a:spLocks noGrp="1"/>
          </p:cNvSpPr>
          <p:nvPr>
            <p:ph type="title"/>
          </p:nvPr>
        </p:nvSpPr>
        <p:spPr/>
        <p:txBody>
          <a:bodyPr/>
          <a:lstStyle/>
          <a:p>
            <a:r>
              <a:rPr lang="en-US" dirty="0" smtClean="0"/>
              <a:t>Setting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609600" y="2057400"/>
            <a:ext cx="7543800" cy="4495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Look at the colors.. </a:t>
            </a:r>
            <a:r>
              <a:rPr lang="en-US" dirty="0" smtClean="0"/>
              <a:t>On what </a:t>
            </a:r>
            <a:r>
              <a:rPr lang="en-US" dirty="0" smtClean="0"/>
              <a:t>might the focus of the story be </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334000"/>
          </a:xfrm>
        </p:spPr>
        <p:txBody>
          <a:bodyPr>
            <a:noAutofit/>
          </a:bodyPr>
          <a:lstStyle/>
          <a:p>
            <a:r>
              <a:rPr lang="en-US" sz="2000" b="1" u="sng" dirty="0" smtClean="0">
                <a:solidFill>
                  <a:srgbClr val="C00000"/>
                </a:solidFill>
              </a:rPr>
              <a:t>Aperture</a:t>
            </a:r>
            <a:r>
              <a:rPr lang="en-US" sz="2000" dirty="0" smtClean="0"/>
              <a:t>. </a:t>
            </a:r>
            <a:r>
              <a:rPr lang="en-US" sz="2000" dirty="0" smtClean="0"/>
              <a:t/>
            </a:r>
            <a:br>
              <a:rPr lang="en-US" sz="2000" dirty="0" smtClean="0"/>
            </a:br>
            <a:r>
              <a:rPr lang="en-US" sz="2000" u="sng" dirty="0" smtClean="0">
                <a:solidFill>
                  <a:srgbClr val="C00000"/>
                </a:solidFill>
              </a:rPr>
              <a:t>Circumvent-</a:t>
            </a:r>
            <a:r>
              <a:rPr lang="en-US" sz="2000" dirty="0" smtClean="0"/>
              <a:t>   </a:t>
            </a:r>
            <a:br>
              <a:rPr lang="en-US" sz="2000" dirty="0" smtClean="0"/>
            </a:br>
            <a:r>
              <a:rPr lang="en-US" sz="2000" u="sng" dirty="0" smtClean="0">
                <a:solidFill>
                  <a:srgbClr val="C00000"/>
                </a:solidFill>
              </a:rPr>
              <a:t>Fetter</a:t>
            </a:r>
            <a:r>
              <a:rPr lang="en-US" sz="2000" dirty="0" smtClean="0"/>
              <a:t/>
            </a:r>
            <a:br>
              <a:rPr lang="en-US" sz="2000" dirty="0" smtClean="0"/>
            </a:br>
            <a:r>
              <a:rPr lang="en-US" sz="2000" u="sng" dirty="0" smtClean="0">
                <a:solidFill>
                  <a:srgbClr val="C00000"/>
                </a:solidFill>
              </a:rPr>
              <a:t>Flambeau</a:t>
            </a:r>
            <a:r>
              <a:rPr lang="en-US" sz="2000" i="1" dirty="0" smtClean="0"/>
              <a:t>.</a:t>
            </a:r>
            <a:r>
              <a:rPr lang="en-US" sz="2000" dirty="0" smtClean="0"/>
              <a:t> </a:t>
            </a:r>
            <a:r>
              <a:rPr lang="en-US" sz="2000" dirty="0" smtClean="0"/>
              <a:t/>
            </a:r>
            <a:br>
              <a:rPr lang="en-US" sz="2000" dirty="0" smtClean="0"/>
            </a:br>
            <a:r>
              <a:rPr lang="en-US" sz="2000" u="sng" dirty="0" smtClean="0">
                <a:solidFill>
                  <a:srgbClr val="C00000"/>
                </a:solidFill>
              </a:rPr>
              <a:t>Hearken</a:t>
            </a:r>
            <a:r>
              <a:rPr lang="en-US" sz="2000" dirty="0" smtClean="0"/>
              <a:t/>
            </a:r>
            <a:br>
              <a:rPr lang="en-US" sz="2000" dirty="0" smtClean="0"/>
            </a:br>
            <a:r>
              <a:rPr lang="en-US" sz="2000" u="sng" dirty="0" smtClean="0">
                <a:solidFill>
                  <a:srgbClr val="C00000"/>
                </a:solidFill>
              </a:rPr>
              <a:t>Immolate</a:t>
            </a:r>
            <a:r>
              <a:rPr lang="en-US" sz="2000" dirty="0" smtClean="0"/>
              <a:t> </a:t>
            </a:r>
            <a:r>
              <a:rPr lang="en-US" sz="2000" dirty="0" smtClean="0"/>
              <a:t>-</a:t>
            </a:r>
            <a:r>
              <a:rPr lang="en-US" sz="2000" dirty="0" smtClean="0"/>
              <a:t/>
            </a:r>
            <a:br>
              <a:rPr lang="en-US" sz="2000" dirty="0" smtClean="0"/>
            </a:br>
            <a:r>
              <a:rPr lang="en-US" sz="2000" u="sng" dirty="0" smtClean="0">
                <a:solidFill>
                  <a:srgbClr val="C00000"/>
                </a:solidFill>
              </a:rPr>
              <a:t>Imposture</a:t>
            </a:r>
            <a:r>
              <a:rPr lang="en-US" sz="2000" dirty="0" smtClean="0"/>
              <a:t/>
            </a:r>
            <a:br>
              <a:rPr lang="en-US" sz="2000" dirty="0" smtClean="0"/>
            </a:br>
            <a:r>
              <a:rPr lang="en-US" sz="2000" u="sng" dirty="0" smtClean="0">
                <a:solidFill>
                  <a:srgbClr val="C00000"/>
                </a:solidFill>
              </a:rPr>
              <a:t>Impunity</a:t>
            </a:r>
            <a:r>
              <a:rPr lang="en-US" sz="2000" dirty="0" smtClean="0"/>
              <a:t/>
            </a:r>
            <a:br>
              <a:rPr lang="en-US" sz="2000" dirty="0" smtClean="0"/>
            </a:br>
            <a:r>
              <a:rPr lang="en-US" sz="2000" u="sng" dirty="0" err="1" smtClean="0">
                <a:solidFill>
                  <a:srgbClr val="C00000"/>
                </a:solidFill>
              </a:rPr>
              <a:t>Médoc</a:t>
            </a:r>
            <a:r>
              <a:rPr lang="en-US" sz="2000" dirty="0" smtClean="0"/>
              <a:t/>
            </a:r>
            <a:br>
              <a:rPr lang="en-US" sz="2000" dirty="0" smtClean="0"/>
            </a:br>
            <a:r>
              <a:rPr lang="en-US" sz="2000" u="sng" dirty="0" smtClean="0">
                <a:solidFill>
                  <a:srgbClr val="C00000"/>
                </a:solidFill>
              </a:rPr>
              <a:t>Motley</a:t>
            </a:r>
            <a:r>
              <a:rPr lang="en-US" sz="2000" dirty="0" smtClean="0"/>
              <a:t/>
            </a:r>
            <a:br>
              <a:rPr lang="en-US" sz="2000" dirty="0" smtClean="0"/>
            </a:br>
            <a:r>
              <a:rPr lang="en-US" sz="2000" u="sng" dirty="0" smtClean="0">
                <a:solidFill>
                  <a:srgbClr val="C00000"/>
                </a:solidFill>
              </a:rPr>
              <a:t>Palazzo</a:t>
            </a:r>
            <a:r>
              <a:rPr lang="en-US" sz="2000" dirty="0" smtClean="0"/>
              <a:t/>
            </a:r>
            <a:br>
              <a:rPr lang="en-US" sz="2000" dirty="0" smtClean="0"/>
            </a:br>
            <a:r>
              <a:rPr lang="en-US" sz="2000" u="sng" dirty="0" smtClean="0">
                <a:solidFill>
                  <a:srgbClr val="C00000"/>
                </a:solidFill>
              </a:rPr>
              <a:t>Pipe</a:t>
            </a:r>
            <a:r>
              <a:rPr lang="en-US" sz="2000" dirty="0" smtClean="0"/>
              <a:t/>
            </a:r>
            <a:br>
              <a:rPr lang="en-US" sz="2000" dirty="0" smtClean="0"/>
            </a:br>
            <a:r>
              <a:rPr lang="en-US" sz="2000" u="sng" dirty="0" smtClean="0">
                <a:solidFill>
                  <a:srgbClr val="C00000"/>
                </a:solidFill>
              </a:rPr>
              <a:t>Puncheon</a:t>
            </a:r>
            <a:r>
              <a:rPr lang="en-US" sz="2000" dirty="0" smtClean="0"/>
              <a:t/>
            </a:r>
            <a:br>
              <a:rPr lang="en-US" sz="2000" dirty="0" smtClean="0"/>
            </a:br>
            <a:r>
              <a:rPr lang="en-US" sz="2000" u="sng" dirty="0" smtClean="0">
                <a:solidFill>
                  <a:srgbClr val="C00000"/>
                </a:solidFill>
              </a:rPr>
              <a:t>Rapier</a:t>
            </a:r>
            <a:r>
              <a:rPr lang="en-US" sz="2000" dirty="0" smtClean="0"/>
              <a:t/>
            </a:r>
            <a:br>
              <a:rPr lang="en-US" sz="2000" dirty="0" smtClean="0"/>
            </a:br>
            <a:r>
              <a:rPr lang="en-US" sz="2000" u="sng" dirty="0" smtClean="0">
                <a:solidFill>
                  <a:srgbClr val="C00000"/>
                </a:solidFill>
              </a:rPr>
              <a:t>Rheum</a:t>
            </a:r>
            <a:r>
              <a:rPr lang="en-US" sz="2000" dirty="0" smtClean="0"/>
              <a:t/>
            </a:r>
            <a:br>
              <a:rPr lang="en-US" sz="2000" dirty="0" smtClean="0"/>
            </a:br>
            <a:r>
              <a:rPr lang="en-US" sz="2000" u="sng" dirty="0" err="1" smtClean="0">
                <a:solidFill>
                  <a:srgbClr val="C00000"/>
                </a:solidFill>
              </a:rPr>
              <a:t>Roquelaure</a:t>
            </a:r>
            <a:r>
              <a:rPr lang="en-US" sz="2000" dirty="0" smtClean="0"/>
              <a:t/>
            </a:r>
            <a:br>
              <a:rPr lang="en-US" sz="2000" dirty="0" smtClean="0"/>
            </a:br>
            <a:r>
              <a:rPr lang="en-US" sz="2000" u="sng" dirty="0" smtClean="0">
                <a:solidFill>
                  <a:srgbClr val="C00000"/>
                </a:solidFill>
              </a:rPr>
              <a:t>Sconce</a:t>
            </a:r>
            <a:endParaRPr lang="en-US" sz="2000" dirty="0"/>
          </a:p>
        </p:txBody>
      </p:sp>
      <p:sp>
        <p:nvSpPr>
          <p:cNvPr id="3" name="Title 2"/>
          <p:cNvSpPr>
            <a:spLocks noGrp="1"/>
          </p:cNvSpPr>
          <p:nvPr>
            <p:ph type="title"/>
          </p:nvPr>
        </p:nvSpPr>
        <p:spPr>
          <a:xfrm>
            <a:off x="457200" y="152400"/>
            <a:ext cx="8229600" cy="685800"/>
          </a:xfrm>
        </p:spPr>
        <p:txBody>
          <a:bodyPr>
            <a:normAutofit fontScale="90000"/>
          </a:bodyPr>
          <a:lstStyle/>
          <a:p>
            <a:r>
              <a:rPr lang="en-US" dirty="0" smtClean="0"/>
              <a:t>Vocabulary: See How much you know</a:t>
            </a:r>
            <a:r>
              <a:rPr lang="en-US" dirty="0" smtClean="0">
                <a:sym typeface="Wingdings" panose="05000000000000000000" pitchFamily="2" charset="2"/>
              </a:rPr>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334000"/>
          </a:xfrm>
        </p:spPr>
        <p:txBody>
          <a:bodyPr>
            <a:noAutofit/>
          </a:bodyPr>
          <a:lstStyle/>
          <a:p>
            <a:r>
              <a:rPr lang="en-US" sz="2000" b="1" u="sng" dirty="0" smtClean="0">
                <a:solidFill>
                  <a:srgbClr val="C00000"/>
                </a:solidFill>
              </a:rPr>
              <a:t>Aperture</a:t>
            </a:r>
            <a:r>
              <a:rPr lang="en-US" sz="2000" dirty="0" smtClean="0"/>
              <a:t> Opening. </a:t>
            </a:r>
            <a:br>
              <a:rPr lang="en-US" sz="2000" dirty="0" smtClean="0"/>
            </a:br>
            <a:r>
              <a:rPr lang="en-US" sz="2000" u="sng" dirty="0" smtClean="0">
                <a:solidFill>
                  <a:srgbClr val="C00000"/>
                </a:solidFill>
              </a:rPr>
              <a:t>Circumvent-</a:t>
            </a:r>
            <a:r>
              <a:rPr lang="en-US" sz="2000" dirty="0" smtClean="0"/>
              <a:t> Encircling, surrounding; tracing a line around.  </a:t>
            </a:r>
            <a:br>
              <a:rPr lang="en-US" sz="2000" dirty="0" smtClean="0"/>
            </a:br>
            <a:r>
              <a:rPr lang="en-US" sz="2000" u="sng" dirty="0" smtClean="0">
                <a:solidFill>
                  <a:srgbClr val="C00000"/>
                </a:solidFill>
              </a:rPr>
              <a:t>Fetter</a:t>
            </a:r>
            <a:r>
              <a:rPr lang="en-US" sz="2000" dirty="0" smtClean="0"/>
              <a:t> Shackle, chain, bond. </a:t>
            </a:r>
            <a:br>
              <a:rPr lang="en-US" sz="2000" dirty="0" smtClean="0"/>
            </a:br>
            <a:r>
              <a:rPr lang="en-US" sz="2000" u="sng" dirty="0" smtClean="0">
                <a:solidFill>
                  <a:srgbClr val="C00000"/>
                </a:solidFill>
              </a:rPr>
              <a:t>Flambeau</a:t>
            </a:r>
            <a:r>
              <a:rPr lang="en-US" sz="2000" dirty="0" smtClean="0"/>
              <a:t> Torch; plural, </a:t>
            </a:r>
            <a:r>
              <a:rPr lang="en-US" sz="2000" i="1" dirty="0" smtClean="0"/>
              <a:t>flambeaux.</a:t>
            </a:r>
            <a:r>
              <a:rPr lang="en-US" sz="2000" dirty="0" smtClean="0"/>
              <a:t> </a:t>
            </a:r>
            <a:br>
              <a:rPr lang="en-US" sz="2000" dirty="0" smtClean="0"/>
            </a:br>
            <a:r>
              <a:rPr lang="en-US" sz="2000" u="sng" dirty="0" smtClean="0">
                <a:solidFill>
                  <a:srgbClr val="C00000"/>
                </a:solidFill>
              </a:rPr>
              <a:t>Hearken</a:t>
            </a:r>
            <a:r>
              <a:rPr lang="en-US" sz="2000" dirty="0" smtClean="0"/>
              <a:t> Listen carefully. </a:t>
            </a:r>
            <a:br>
              <a:rPr lang="en-US" sz="2000" dirty="0" smtClean="0"/>
            </a:br>
            <a:r>
              <a:rPr lang="en-US" sz="2000" u="sng" dirty="0" smtClean="0">
                <a:solidFill>
                  <a:srgbClr val="C00000"/>
                </a:solidFill>
              </a:rPr>
              <a:t>Immolate</a:t>
            </a:r>
            <a:r>
              <a:rPr lang="en-US" sz="2000" dirty="0" smtClean="0"/>
              <a:t> - Kill a person as a sacrifice. </a:t>
            </a:r>
            <a:br>
              <a:rPr lang="en-US" sz="2000" dirty="0" smtClean="0"/>
            </a:br>
            <a:r>
              <a:rPr lang="en-US" sz="2000" u="sng" dirty="0" smtClean="0">
                <a:solidFill>
                  <a:srgbClr val="C00000"/>
                </a:solidFill>
              </a:rPr>
              <a:t>Imposture</a:t>
            </a:r>
            <a:r>
              <a:rPr lang="en-US" sz="2000" dirty="0" smtClean="0"/>
              <a:t> Deception, fraud. </a:t>
            </a:r>
            <a:br>
              <a:rPr lang="en-US" sz="2000" dirty="0" smtClean="0"/>
            </a:br>
            <a:r>
              <a:rPr lang="en-US" sz="2000" u="sng" dirty="0" smtClean="0">
                <a:solidFill>
                  <a:srgbClr val="C00000"/>
                </a:solidFill>
              </a:rPr>
              <a:t>Impunity</a:t>
            </a:r>
            <a:r>
              <a:rPr lang="en-US" sz="2000" dirty="0" smtClean="0"/>
              <a:t> Freedom from punishment; exempt from punishment. </a:t>
            </a:r>
            <a:br>
              <a:rPr lang="en-US" sz="2000" dirty="0" smtClean="0"/>
            </a:br>
            <a:r>
              <a:rPr lang="en-US" sz="2000" u="sng" dirty="0" err="1" smtClean="0">
                <a:solidFill>
                  <a:srgbClr val="C00000"/>
                </a:solidFill>
              </a:rPr>
              <a:t>Médoc</a:t>
            </a:r>
            <a:r>
              <a:rPr lang="en-US" sz="2000" dirty="0" smtClean="0"/>
              <a:t> Red wine from the Bordeaux region of France. </a:t>
            </a:r>
            <a:br>
              <a:rPr lang="en-US" sz="2000" dirty="0" smtClean="0"/>
            </a:br>
            <a:r>
              <a:rPr lang="en-US" sz="2000" u="sng" dirty="0" smtClean="0">
                <a:solidFill>
                  <a:srgbClr val="C00000"/>
                </a:solidFill>
              </a:rPr>
              <a:t>Motley</a:t>
            </a:r>
            <a:r>
              <a:rPr lang="en-US" sz="2000" dirty="0" smtClean="0"/>
              <a:t> Apparel of many colors; jester’s costume.  </a:t>
            </a:r>
            <a:br>
              <a:rPr lang="en-US" sz="2000" dirty="0" smtClean="0"/>
            </a:br>
            <a:r>
              <a:rPr lang="en-US" sz="2000" u="sng" dirty="0" smtClean="0">
                <a:solidFill>
                  <a:srgbClr val="C00000"/>
                </a:solidFill>
              </a:rPr>
              <a:t>Palazzo</a:t>
            </a:r>
            <a:r>
              <a:rPr lang="en-US" sz="2000" dirty="0" smtClean="0"/>
              <a:t> Palace; splendid home. </a:t>
            </a:r>
            <a:br>
              <a:rPr lang="en-US" sz="2000" dirty="0" smtClean="0"/>
            </a:br>
            <a:r>
              <a:rPr lang="en-US" sz="2000" u="sng" dirty="0" smtClean="0">
                <a:solidFill>
                  <a:srgbClr val="C00000"/>
                </a:solidFill>
              </a:rPr>
              <a:t>Pipe</a:t>
            </a:r>
            <a:r>
              <a:rPr lang="en-US" sz="2000" dirty="0" smtClean="0"/>
              <a:t> Cask holding 126 gallons. </a:t>
            </a:r>
            <a:br>
              <a:rPr lang="en-US" sz="2000" dirty="0" smtClean="0"/>
            </a:br>
            <a:r>
              <a:rPr lang="en-US" sz="2000" u="sng" dirty="0" smtClean="0">
                <a:solidFill>
                  <a:srgbClr val="C00000"/>
                </a:solidFill>
              </a:rPr>
              <a:t>Puncheon</a:t>
            </a:r>
            <a:r>
              <a:rPr lang="en-US" sz="2000" dirty="0" smtClean="0"/>
              <a:t> Cask holding  84 gallons. </a:t>
            </a:r>
            <a:br>
              <a:rPr lang="en-US" sz="2000" dirty="0" smtClean="0"/>
            </a:br>
            <a:r>
              <a:rPr lang="en-US" sz="2000" u="sng" dirty="0" smtClean="0">
                <a:solidFill>
                  <a:srgbClr val="C00000"/>
                </a:solidFill>
              </a:rPr>
              <a:t>Rapier</a:t>
            </a:r>
            <a:r>
              <a:rPr lang="en-US" sz="2000" dirty="0" smtClean="0"/>
              <a:t> Two-edged sword. </a:t>
            </a:r>
            <a:br>
              <a:rPr lang="en-US" sz="2000" dirty="0" smtClean="0"/>
            </a:br>
            <a:r>
              <a:rPr lang="en-US" sz="2000" u="sng" dirty="0" smtClean="0">
                <a:solidFill>
                  <a:srgbClr val="C00000"/>
                </a:solidFill>
              </a:rPr>
              <a:t>Rheum</a:t>
            </a:r>
            <a:r>
              <a:rPr lang="en-US" sz="2000" dirty="0" smtClean="0"/>
              <a:t> Watery discharge. </a:t>
            </a:r>
            <a:br>
              <a:rPr lang="en-US" sz="2000" dirty="0" smtClean="0"/>
            </a:br>
            <a:r>
              <a:rPr lang="en-US" sz="2000" u="sng" dirty="0" err="1" smtClean="0">
                <a:solidFill>
                  <a:srgbClr val="C00000"/>
                </a:solidFill>
              </a:rPr>
              <a:t>Roquelaure</a:t>
            </a:r>
            <a:r>
              <a:rPr lang="en-US" sz="2000" dirty="0" smtClean="0"/>
              <a:t> Knee-length, often fur-trimmed cloak </a:t>
            </a:r>
            <a:br>
              <a:rPr lang="en-US" sz="2000" dirty="0" smtClean="0"/>
            </a:br>
            <a:r>
              <a:rPr lang="en-US" sz="2000" u="sng" dirty="0" smtClean="0">
                <a:solidFill>
                  <a:srgbClr val="C00000"/>
                </a:solidFill>
              </a:rPr>
              <a:t>Sconce</a:t>
            </a:r>
            <a:r>
              <a:rPr lang="en-US" sz="2000" dirty="0" smtClean="0"/>
              <a:t> Bracket on a wall for holding a candle or a torch.</a:t>
            </a:r>
          </a:p>
          <a:p>
            <a:endParaRPr lang="en-US" sz="2000" dirty="0"/>
          </a:p>
        </p:txBody>
      </p:sp>
      <p:sp>
        <p:nvSpPr>
          <p:cNvPr id="3" name="Title 2"/>
          <p:cNvSpPr>
            <a:spLocks noGrp="1"/>
          </p:cNvSpPr>
          <p:nvPr>
            <p:ph type="title"/>
          </p:nvPr>
        </p:nvSpPr>
        <p:spPr>
          <a:xfrm>
            <a:off x="457200" y="152400"/>
            <a:ext cx="8229600" cy="685800"/>
          </a:xfrm>
        </p:spPr>
        <p:txBody>
          <a:bodyPr>
            <a:normAutofit fontScale="90000"/>
          </a:bodyPr>
          <a:lstStyle/>
          <a:p>
            <a:r>
              <a:rPr lang="en-US" dirty="0" smtClean="0"/>
              <a:t>Vocabulary</a:t>
            </a:r>
            <a:endParaRPr lang="en-US" dirty="0"/>
          </a:p>
        </p:txBody>
      </p:sp>
    </p:spTree>
    <p:extLst>
      <p:ext uri="{BB962C8B-B14F-4D97-AF65-F5344CB8AC3E}">
        <p14:creationId xmlns:p14="http://schemas.microsoft.com/office/powerpoint/2010/main" val="54186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Revenge- </a:t>
            </a:r>
            <a:r>
              <a:rPr lang="en-US" dirty="0" err="1" smtClean="0"/>
              <a:t>Fortunato</a:t>
            </a:r>
            <a:r>
              <a:rPr lang="en-US" dirty="0" smtClean="0"/>
              <a:t> had committed many offenses against </a:t>
            </a:r>
            <a:r>
              <a:rPr lang="en-US" dirty="0" err="1" smtClean="0"/>
              <a:t>Montresor</a:t>
            </a:r>
            <a:r>
              <a:rPr lang="en-US" dirty="0" smtClean="0"/>
              <a:t>, the last one an insult, according to </a:t>
            </a:r>
            <a:r>
              <a:rPr lang="en-US" dirty="0" err="1" smtClean="0"/>
              <a:t>Montresor</a:t>
            </a:r>
            <a:r>
              <a:rPr lang="en-US" dirty="0" smtClean="0"/>
              <a:t>.</a:t>
            </a:r>
          </a:p>
          <a:p>
            <a:r>
              <a:rPr lang="en-US" u="sng" dirty="0" smtClean="0"/>
              <a:t>Deception- </a:t>
            </a:r>
            <a:r>
              <a:rPr lang="en-US" dirty="0" smtClean="0"/>
              <a:t>To lure </a:t>
            </a:r>
            <a:r>
              <a:rPr lang="en-US" dirty="0" err="1" smtClean="0"/>
              <a:t>Fortunato</a:t>
            </a:r>
            <a:r>
              <a:rPr lang="en-US" dirty="0" smtClean="0"/>
              <a:t> into the catacombs, </a:t>
            </a:r>
            <a:r>
              <a:rPr lang="en-US" dirty="0" err="1" smtClean="0"/>
              <a:t>Montresor</a:t>
            </a:r>
            <a:r>
              <a:rPr lang="en-US" dirty="0" smtClean="0"/>
              <a:t> deceives </a:t>
            </a:r>
            <a:r>
              <a:rPr lang="en-US" dirty="0" err="1" smtClean="0"/>
              <a:t>Fortunato</a:t>
            </a:r>
            <a:r>
              <a:rPr lang="en-US" dirty="0" smtClean="0"/>
              <a:t>, telling him he wants to taste some wine to determine whether it is genuine Amontillado.</a:t>
            </a:r>
          </a:p>
          <a:p>
            <a:r>
              <a:rPr lang="en-US" u="sng" dirty="0" smtClean="0"/>
              <a:t>Pride- </a:t>
            </a:r>
            <a:r>
              <a:rPr lang="en-US" dirty="0" err="1" smtClean="0"/>
              <a:t>Fortunato</a:t>
            </a:r>
            <a:r>
              <a:rPr lang="en-US" dirty="0" smtClean="0"/>
              <a:t> readily accepts </a:t>
            </a:r>
            <a:r>
              <a:rPr lang="en-US" dirty="0" err="1" smtClean="0"/>
              <a:t>Montresor's</a:t>
            </a:r>
            <a:r>
              <a:rPr lang="en-US" dirty="0" smtClean="0"/>
              <a:t> invitation to taste wine and determine whether it is genuine Amontillado, for </a:t>
            </a:r>
            <a:r>
              <a:rPr lang="en-US" dirty="0" err="1" smtClean="0"/>
              <a:t>Fortunato</a:t>
            </a:r>
            <a:r>
              <a:rPr lang="en-US" dirty="0" smtClean="0"/>
              <a:t> believes himself to be a great wine connoisseur. So proud is he of his ability that he takes on the challenge even though he has a cough and is already somewhat drunk. </a:t>
            </a:r>
          </a:p>
          <a:p>
            <a:endParaRPr lang="en-US" dirty="0"/>
          </a:p>
        </p:txBody>
      </p:sp>
      <p:sp>
        <p:nvSpPr>
          <p:cNvPr id="3" name="Title 2"/>
          <p:cNvSpPr>
            <a:spLocks noGrp="1"/>
          </p:cNvSpPr>
          <p:nvPr>
            <p:ph type="title"/>
          </p:nvPr>
        </p:nvSpPr>
        <p:spPr/>
        <p:txBody>
          <a:bodyPr/>
          <a:lstStyle/>
          <a:p>
            <a:r>
              <a:rPr lang="en-US" dirty="0" smtClean="0"/>
              <a:t>Themes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Here a link to a few different renditions…..I think you’ll enjoy them… </a:t>
            </a:r>
            <a:r>
              <a:rPr lang="en-US" dirty="0" smtClean="0">
                <a:sym typeface="Wingdings" pitchFamily="2" charset="2"/>
              </a:rPr>
              <a:t></a:t>
            </a:r>
          </a:p>
          <a:p>
            <a:r>
              <a:rPr lang="en-US" dirty="0" smtClean="0">
                <a:hlinkClick r:id="rId2"/>
              </a:rPr>
              <a:t>http://www.youtube.com/watch?v=LBC7Rown13Q</a:t>
            </a:r>
            <a:endParaRPr lang="en-US" dirty="0" smtClean="0"/>
          </a:p>
          <a:p>
            <a:r>
              <a:rPr lang="en-US" dirty="0" smtClean="0"/>
              <a:t>http</a:t>
            </a:r>
            <a:r>
              <a:rPr lang="en-US" dirty="0" smtClean="0"/>
              <a:t>://www.youtube.com/watch?v=RuS2pkzy1Mk&amp;feature=related</a:t>
            </a:r>
          </a:p>
          <a:p>
            <a:endParaRPr lang="en-US" dirty="0"/>
          </a:p>
        </p:txBody>
      </p:sp>
      <p:sp>
        <p:nvSpPr>
          <p:cNvPr id="2" name="Title 1"/>
          <p:cNvSpPr>
            <a:spLocks noGrp="1"/>
          </p:cNvSpPr>
          <p:nvPr>
            <p:ph type="title"/>
          </p:nvPr>
        </p:nvSpPr>
        <p:spPr/>
        <p:txBody>
          <a:bodyPr/>
          <a:lstStyle/>
          <a:p>
            <a:r>
              <a:rPr lang="en-US" dirty="0" smtClean="0"/>
              <a:t>A review…for Cask…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http://www.youtube.com/watch?v=5p0U1_dDO5Q&amp;feature=related</a:t>
            </a:r>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Oral reading of Cask of Amontillado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Catacombs are underground burial vaults.</a:t>
            </a:r>
          </a:p>
          <a:p>
            <a:r>
              <a:rPr lang="en-US" dirty="0" smtClean="0"/>
              <a:t>An underground cemetery consisting of chambers or tunnels with recesses for graves. </a:t>
            </a:r>
          </a:p>
          <a:p>
            <a:r>
              <a:rPr lang="en-US" dirty="0" smtClean="0"/>
              <a:t>An underground, often labyrinthine (very confusing tunnels…like a maze) passageway.</a:t>
            </a:r>
          </a:p>
          <a:p>
            <a:r>
              <a:rPr lang="en-US" dirty="0" smtClean="0"/>
              <a:t>These are often very extensive and hard to navigate….often miles and miles and miles underground..</a:t>
            </a:r>
          </a:p>
          <a:p>
            <a:endParaRPr lang="en-US" dirty="0"/>
          </a:p>
        </p:txBody>
      </p:sp>
      <p:sp>
        <p:nvSpPr>
          <p:cNvPr id="2" name="Title 1"/>
          <p:cNvSpPr>
            <a:spLocks noGrp="1"/>
          </p:cNvSpPr>
          <p:nvPr>
            <p:ph type="title"/>
          </p:nvPr>
        </p:nvSpPr>
        <p:spPr/>
        <p:txBody>
          <a:bodyPr/>
          <a:lstStyle/>
          <a:p>
            <a:r>
              <a:rPr lang="en-US" dirty="0" smtClean="0"/>
              <a:t>Catacombs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800" y="1752600"/>
            <a:ext cx="8382000" cy="487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Catacombs in France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685800" y="1600200"/>
            <a:ext cx="8001000" cy="4343400"/>
          </a:xfrm>
          <a:prstGeom prst="rect">
            <a:avLst/>
          </a:prstGeom>
          <a:noFill/>
          <a:ln w="9525">
            <a:noFill/>
            <a:miter lim="800000"/>
            <a:headEnd/>
            <a:tailEnd/>
          </a:ln>
        </p:spPr>
      </p:pic>
      <p:sp>
        <p:nvSpPr>
          <p:cNvPr id="2" name="Title 1"/>
          <p:cNvSpPr>
            <a:spLocks noGrp="1"/>
          </p:cNvSpPr>
          <p:nvPr>
            <p:ph type="title"/>
          </p:nvPr>
        </p:nvSpPr>
        <p:spPr>
          <a:xfrm>
            <a:off x="457200" y="381000"/>
            <a:ext cx="8229600" cy="1143000"/>
          </a:xfrm>
        </p:spPr>
        <p:txBody>
          <a:bodyPr/>
          <a:lstStyle/>
          <a:p>
            <a:r>
              <a:rPr lang="en-US" dirty="0" smtClean="0"/>
              <a:t>Catacombs in Paris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685800" y="1447800"/>
            <a:ext cx="8077200" cy="487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And more…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533400" y="1524000"/>
            <a:ext cx="8153400" cy="487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Can you guess what it says?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Modern Day Catacomb… just without the bodies.. </a:t>
            </a:r>
            <a:r>
              <a:rPr lang="en-US" dirty="0" smtClean="0">
                <a:sym typeface="Wingdings" pitchFamily="2" charset="2"/>
              </a:rPr>
              <a: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09600" y="1423988"/>
            <a:ext cx="7848599" cy="474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457200" y="152400"/>
            <a:ext cx="8229600" cy="838200"/>
          </a:xfrm>
        </p:spPr>
        <p:txBody>
          <a:bodyPr/>
          <a:lstStyle/>
          <a:p>
            <a:r>
              <a:rPr lang="en-US" b="1" dirty="0" smtClean="0">
                <a:solidFill>
                  <a:srgbClr val="C00000"/>
                </a:solidFill>
              </a:rPr>
              <a:t>Notice the gate???</a:t>
            </a:r>
            <a:endParaRPr lang="en-US" b="1" dirty="0">
              <a:solidFill>
                <a:srgbClr val="C00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609600" y="1143000"/>
            <a:ext cx="7696200" cy="4953000"/>
          </a:xfrm>
          <a:prstGeom prst="rect">
            <a:avLst/>
          </a:prstGeom>
          <a:noFill/>
          <a:ln w="9525">
            <a:noFill/>
            <a:miter lim="800000"/>
            <a:headEnd/>
            <a:tailEnd/>
          </a:ln>
        </p:spPr>
      </p:pic>
      <p:cxnSp>
        <p:nvCxnSpPr>
          <p:cNvPr id="6" name="Straight Arrow Connector 5"/>
          <p:cNvCxnSpPr/>
          <p:nvPr/>
        </p:nvCxnSpPr>
        <p:spPr>
          <a:xfrm>
            <a:off x="7010400" y="685800"/>
            <a:ext cx="609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is is what wine was stored in before it was broought above ground. Wine stayed in these barrels to ferment... meaning to become better tasting with age... which is why the older the wine the more money you pay.... (keep that in mind gentlemen..)"/>
          <p:cNvPicPr>
            <a:picLocks noGrp="1" noChangeAspect="1" noChangeArrowheads="1"/>
          </p:cNvPicPr>
          <p:nvPr>
            <p:ph idx="1"/>
          </p:nvPr>
        </p:nvPicPr>
        <p:blipFill>
          <a:blip r:embed="rId2" cstate="print"/>
          <a:srcRect/>
          <a:stretch>
            <a:fillRect/>
          </a:stretch>
        </p:blipFill>
        <p:spPr bwMode="auto">
          <a:xfrm>
            <a:off x="533400" y="914400"/>
            <a:ext cx="5562600" cy="5715000"/>
          </a:xfrm>
          <a:prstGeom prst="rect">
            <a:avLst/>
          </a:prstGeom>
          <a:noFill/>
          <a:ln w="9525">
            <a:noFill/>
            <a:miter lim="800000"/>
            <a:headEnd/>
            <a:tailEnd/>
          </a:ln>
        </p:spPr>
      </p:pic>
      <p:sp>
        <p:nvSpPr>
          <p:cNvPr id="2" name="Title 1"/>
          <p:cNvSpPr>
            <a:spLocks noGrp="1"/>
          </p:cNvSpPr>
          <p:nvPr>
            <p:ph type="title"/>
          </p:nvPr>
        </p:nvSpPr>
        <p:spPr>
          <a:xfrm>
            <a:off x="457200" y="152400"/>
            <a:ext cx="8229600" cy="762000"/>
          </a:xfrm>
        </p:spPr>
        <p:txBody>
          <a:bodyPr>
            <a:normAutofit/>
          </a:bodyPr>
          <a:lstStyle/>
          <a:p>
            <a:r>
              <a:rPr lang="en-US" dirty="0" smtClean="0"/>
              <a:t>Okay enough with the gory stuff….</a:t>
            </a:r>
            <a:endParaRPr lang="en-US" dirty="0"/>
          </a:p>
        </p:txBody>
      </p:sp>
      <p:cxnSp>
        <p:nvCxnSpPr>
          <p:cNvPr id="6" name="Straight Arrow Connector 5"/>
          <p:cNvCxnSpPr/>
          <p:nvPr/>
        </p:nvCxnSpPr>
        <p:spPr>
          <a:xfrm flipH="1">
            <a:off x="4495800" y="2438400"/>
            <a:ext cx="2286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0" y="2438400"/>
            <a:ext cx="2895600" cy="2862322"/>
          </a:xfrm>
          <a:prstGeom prst="rect">
            <a:avLst/>
          </a:prstGeom>
          <a:noFill/>
        </p:spPr>
        <p:txBody>
          <a:bodyPr wrap="square" rtlCol="0">
            <a:spAutoFit/>
          </a:bodyPr>
          <a:lstStyle/>
          <a:p>
            <a:r>
              <a:rPr lang="en-US" dirty="0" smtClean="0">
                <a:solidFill>
                  <a:srgbClr val="C00000"/>
                </a:solidFill>
              </a:rPr>
              <a:t>This is a pipe where wine was stored before it was brought above ground. The longer it stayed in these barrels, the longer it was able to ferment…meaning to become better with age. The older it was the more expensive it was…  keep that in mind gentlemen.. </a:t>
            </a:r>
            <a:r>
              <a:rPr lang="en-US" dirty="0" smtClean="0">
                <a:solidFill>
                  <a:srgbClr val="C00000"/>
                </a:solidFill>
                <a:sym typeface="Wingdings" pitchFamily="2" charset="2"/>
              </a:rPr>
              <a:t></a:t>
            </a:r>
            <a:endParaRPr lang="en-US" dirty="0">
              <a:solidFill>
                <a:srgbClr val="C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TotalTime>
  <Words>370</Words>
  <Application>Microsoft Office PowerPoint</Application>
  <PresentationFormat>On-screen Show (4:3)</PresentationFormat>
  <Paragraphs>36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Cask of Amontillado</vt:lpstr>
      <vt:lpstr>Catacombs</vt:lpstr>
      <vt:lpstr>Catacombs in France</vt:lpstr>
      <vt:lpstr>Catacombs in Paris</vt:lpstr>
      <vt:lpstr>And more…</vt:lpstr>
      <vt:lpstr>Can you guess what it says?</vt:lpstr>
      <vt:lpstr>Modern Day Catacomb… just without the bodies.. </vt:lpstr>
      <vt:lpstr>Notice the gate???</vt:lpstr>
      <vt:lpstr>Okay enough with the gory stuff….</vt:lpstr>
      <vt:lpstr>Background/Setting…..can u guess?</vt:lpstr>
      <vt:lpstr>Setting</vt:lpstr>
      <vt:lpstr>Look at the colors.. On what might the focus of the story be ?</vt:lpstr>
      <vt:lpstr>Vocabulary: See How much you know</vt:lpstr>
      <vt:lpstr>Vocabulary</vt:lpstr>
      <vt:lpstr>Themes</vt:lpstr>
      <vt:lpstr>A review…for Cask…</vt:lpstr>
      <vt:lpstr>Oral reading of Cask of Amontillado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Cask of Amontillado</dc:title>
  <dc:creator>Melinda</dc:creator>
  <cp:lastModifiedBy>msenff</cp:lastModifiedBy>
  <cp:revision>23</cp:revision>
  <dcterms:created xsi:type="dcterms:W3CDTF">2012-01-29T17:32:53Z</dcterms:created>
  <dcterms:modified xsi:type="dcterms:W3CDTF">2016-08-23T14:39:26Z</dcterms:modified>
</cp:coreProperties>
</file>