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2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9068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878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37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09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8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F03A-090C-4D39-A524-FDC763898EF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0F5909-8F04-470D-A9F8-A920BE5E4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9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276" y="1300765"/>
            <a:ext cx="10560676" cy="338113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Subject verb agreement (neither /Nor, parenthesis, periods of time and interrupting phrases)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761"/>
            <a:ext cx="10515600" cy="572620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i="1" dirty="0"/>
              <a:t>Rule 2.</a:t>
            </a:r>
            <a:r>
              <a:rPr lang="en-US" sz="3600" dirty="0"/>
              <a:t> 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Two </a:t>
            </a:r>
            <a:r>
              <a:rPr lang="en-US" sz="3600" dirty="0"/>
              <a:t>singular subjects connected by </a:t>
            </a:r>
            <a:r>
              <a:rPr lang="en-US" sz="3600" i="1" dirty="0"/>
              <a:t>or, either/or, </a:t>
            </a:r>
            <a:r>
              <a:rPr lang="en-US" sz="3600" dirty="0"/>
              <a:t>or</a:t>
            </a:r>
            <a:r>
              <a:rPr lang="en-US" sz="3600" i="1" dirty="0"/>
              <a:t> neither/nor</a:t>
            </a:r>
            <a:r>
              <a:rPr lang="en-US" sz="3600" dirty="0"/>
              <a:t> require a singular verb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pPr algn="ctr"/>
            <a:r>
              <a:rPr lang="en-US" sz="3600" b="1" i="1" dirty="0"/>
              <a:t>Examples: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>My </a:t>
            </a:r>
            <a:r>
              <a:rPr lang="en-US" sz="3600" i="1" u="sng" dirty="0"/>
              <a:t>aunt</a:t>
            </a:r>
            <a:r>
              <a:rPr lang="en-US" sz="3600" i="1" dirty="0"/>
              <a:t> or my </a:t>
            </a:r>
            <a:r>
              <a:rPr lang="en-US" sz="3600" i="1" u="sng" dirty="0"/>
              <a:t>uncle</a:t>
            </a:r>
            <a:r>
              <a:rPr lang="en-US" sz="3600" i="1" dirty="0"/>
              <a:t> </a:t>
            </a:r>
            <a:r>
              <a:rPr lang="en-US" sz="3600" b="1" i="1" u="sng" dirty="0"/>
              <a:t>is</a:t>
            </a:r>
            <a:r>
              <a:rPr lang="en-US" sz="3600" i="1" u="sng" dirty="0"/>
              <a:t> arriving</a:t>
            </a:r>
            <a:r>
              <a:rPr lang="en-US" sz="3600" i="1" dirty="0"/>
              <a:t> by train today.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>Neither </a:t>
            </a:r>
            <a:r>
              <a:rPr lang="en-US" sz="3600" i="1" u="sng" dirty="0"/>
              <a:t>Juan</a:t>
            </a:r>
            <a:r>
              <a:rPr lang="en-US" sz="3600" i="1" dirty="0"/>
              <a:t> nor </a:t>
            </a:r>
            <a:r>
              <a:rPr lang="en-US" sz="3600" i="1" u="sng" dirty="0"/>
              <a:t>Carmen</a:t>
            </a:r>
            <a:r>
              <a:rPr lang="en-US" sz="3600" i="1" dirty="0"/>
              <a:t> </a:t>
            </a:r>
            <a:r>
              <a:rPr lang="en-US" sz="3600" b="1" i="1" u="sng" dirty="0"/>
              <a:t>is</a:t>
            </a:r>
            <a:r>
              <a:rPr lang="en-US" sz="3600" i="1" dirty="0"/>
              <a:t> available.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i="1" dirty="0"/>
              <a:t>Either </a:t>
            </a:r>
            <a:r>
              <a:rPr lang="en-US" sz="3600" i="1" u="sng" dirty="0"/>
              <a:t>Kiana</a:t>
            </a:r>
            <a:r>
              <a:rPr lang="en-US" sz="3600" i="1" dirty="0"/>
              <a:t> or </a:t>
            </a:r>
            <a:r>
              <a:rPr lang="en-US" sz="3600" i="1" u="sng" dirty="0"/>
              <a:t>Casey</a:t>
            </a:r>
            <a:r>
              <a:rPr lang="en-US" sz="3600" i="1" dirty="0"/>
              <a:t> </a:t>
            </a:r>
            <a:r>
              <a:rPr lang="en-US" sz="3600" b="1" i="1" u="sng" dirty="0"/>
              <a:t>is</a:t>
            </a:r>
            <a:r>
              <a:rPr lang="en-US" sz="3600" i="1" u="sng" dirty="0"/>
              <a:t> helping </a:t>
            </a:r>
            <a:r>
              <a:rPr lang="en-US" sz="3600" i="1" dirty="0"/>
              <a:t>today with stage decorations.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694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587543"/>
          </a:xfrm>
        </p:spPr>
        <p:txBody>
          <a:bodyPr>
            <a:noAutofit/>
          </a:bodyPr>
          <a:lstStyle/>
          <a:p>
            <a:r>
              <a:rPr lang="en-US" sz="2800" b="1" i="1" dirty="0"/>
              <a:t>Rule 3.</a:t>
            </a:r>
            <a:r>
              <a:rPr lang="en-US" sz="2800" dirty="0"/>
              <a:t> The verb in an </a:t>
            </a:r>
            <a:r>
              <a:rPr lang="en-US" sz="2800" i="1" dirty="0"/>
              <a:t>or, either/or,</a:t>
            </a:r>
            <a:r>
              <a:rPr lang="en-US" sz="2800" dirty="0"/>
              <a:t> or </a:t>
            </a:r>
            <a:r>
              <a:rPr lang="en-US" sz="2800" i="1" dirty="0"/>
              <a:t>neither/nor </a:t>
            </a:r>
            <a:r>
              <a:rPr lang="en-US" sz="2800" dirty="0"/>
              <a:t>sentence agrees with the noun or pronoun closest to it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algn="ctr"/>
            <a:r>
              <a:rPr lang="en-US" sz="2800" b="1" i="1" dirty="0"/>
              <a:t>Examples: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Neither the </a:t>
            </a:r>
            <a:r>
              <a:rPr lang="en-US" sz="2800" i="1" u="sng" dirty="0"/>
              <a:t>plates</a:t>
            </a:r>
            <a:r>
              <a:rPr lang="en-US" sz="2800" i="1" dirty="0"/>
              <a:t> nor the serving </a:t>
            </a:r>
            <a:r>
              <a:rPr lang="en-US" sz="2800" i="1" u="sng" dirty="0"/>
              <a:t>bowl</a:t>
            </a:r>
            <a:r>
              <a:rPr lang="en-US" sz="2800" i="1" dirty="0"/>
              <a:t> </a:t>
            </a:r>
            <a:r>
              <a:rPr lang="en-US" sz="2800" i="1" u="sng" dirty="0"/>
              <a:t>goes</a:t>
            </a:r>
            <a:r>
              <a:rPr lang="en-US" sz="2800" i="1" dirty="0"/>
              <a:t> on that shelf.</a:t>
            </a:r>
            <a:br>
              <a:rPr lang="en-US" sz="2800" i="1" dirty="0"/>
            </a:br>
            <a:r>
              <a:rPr lang="en-US" sz="2800" i="1" dirty="0"/>
              <a:t>Neither the serving </a:t>
            </a:r>
            <a:r>
              <a:rPr lang="en-US" sz="2800" i="1" u="sng" dirty="0"/>
              <a:t>bowl</a:t>
            </a:r>
            <a:r>
              <a:rPr lang="en-US" sz="2800" i="1" dirty="0"/>
              <a:t> nor the </a:t>
            </a:r>
            <a:r>
              <a:rPr lang="en-US" sz="2800" i="1" u="sng" dirty="0"/>
              <a:t>plate</a:t>
            </a:r>
            <a:r>
              <a:rPr lang="en-US" sz="2800" i="1" dirty="0"/>
              <a:t>s </a:t>
            </a:r>
            <a:r>
              <a:rPr lang="en-US" sz="2800" i="1" u="sng" dirty="0"/>
              <a:t>go</a:t>
            </a:r>
            <a:r>
              <a:rPr lang="en-US" sz="2800" i="1" dirty="0"/>
              <a:t> on that shelf</a:t>
            </a:r>
            <a:r>
              <a:rPr lang="en-US" sz="2800" i="1" dirty="0" smtClean="0"/>
              <a:t>.</a:t>
            </a:r>
          </a:p>
          <a:p>
            <a:pPr algn="ctr"/>
            <a:endParaRPr lang="en-US" sz="2800" dirty="0"/>
          </a:p>
          <a:p>
            <a:r>
              <a:rPr lang="en-US" sz="2800" dirty="0"/>
              <a:t>This rule can lead to bumps in the road. For example, if </a:t>
            </a:r>
            <a:r>
              <a:rPr lang="en-US" sz="2800" i="1" dirty="0"/>
              <a:t>I</a:t>
            </a:r>
            <a:r>
              <a:rPr lang="en-US" sz="2800" dirty="0"/>
              <a:t> is one of two (or more) subjects, it could lead to this odd sentence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b="1" i="1" dirty="0"/>
              <a:t>Awkward:</a:t>
            </a:r>
            <a:r>
              <a:rPr lang="en-US" sz="2800" dirty="0"/>
              <a:t> </a:t>
            </a:r>
            <a:r>
              <a:rPr lang="en-US" sz="2800" i="1" dirty="0"/>
              <a:t>Neither she, my friends, nor I am going to the festival.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34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489397"/>
            <a:ext cx="10200068" cy="6130344"/>
          </a:xfrm>
        </p:spPr>
        <p:txBody>
          <a:bodyPr>
            <a:normAutofit/>
          </a:bodyPr>
          <a:lstStyle/>
          <a:p>
            <a:r>
              <a:rPr lang="en-US" sz="3200" b="1" i="1" dirty="0"/>
              <a:t>Rule </a:t>
            </a:r>
            <a:r>
              <a:rPr lang="en-US" sz="3200" b="1" i="1" dirty="0" smtClean="0"/>
              <a:t>5.</a:t>
            </a:r>
            <a:r>
              <a:rPr lang="en-US" sz="3200" dirty="0"/>
              <a:t> Sometimes the subject is separated from the verb by such words as </a:t>
            </a:r>
            <a:r>
              <a:rPr lang="en-US" sz="3200" i="1" dirty="0"/>
              <a:t>along with, as well as, besides, not,</a:t>
            </a:r>
            <a:r>
              <a:rPr lang="en-US" sz="3200" dirty="0"/>
              <a:t> etc. These words and phrases are not part of the subject. Ignore them and use a singular verb when the subject is singular.</a:t>
            </a:r>
          </a:p>
          <a:p>
            <a:pPr algn="ctr"/>
            <a:r>
              <a:rPr lang="en-US" sz="3200" b="1" i="1" dirty="0"/>
              <a:t>Examples: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The </a:t>
            </a:r>
            <a:r>
              <a:rPr lang="en-US" sz="3200" i="1" u="sng" dirty="0"/>
              <a:t>politician</a:t>
            </a:r>
            <a:r>
              <a:rPr lang="en-US" sz="3200" i="1" dirty="0"/>
              <a:t>, along with the newsmen, </a:t>
            </a:r>
            <a:r>
              <a:rPr lang="en-US" sz="3200" i="1" u="sng" dirty="0"/>
              <a:t>is expected</a:t>
            </a:r>
            <a:r>
              <a:rPr lang="en-US" sz="3200" i="1" dirty="0"/>
              <a:t> shortly</a:t>
            </a:r>
            <a:r>
              <a:rPr lang="en-US" sz="3200" i="1" dirty="0" smtClean="0"/>
              <a:t>.</a:t>
            </a:r>
          </a:p>
          <a:p>
            <a:pPr algn="ctr"/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u="sng" dirty="0"/>
              <a:t>Excitement</a:t>
            </a:r>
            <a:r>
              <a:rPr lang="en-US" sz="3200" i="1" dirty="0"/>
              <a:t>, as well as nervousness, </a:t>
            </a:r>
            <a:r>
              <a:rPr lang="en-US" sz="3200" i="1" u="sng" dirty="0"/>
              <a:t>is</a:t>
            </a:r>
            <a:r>
              <a:rPr lang="en-US" sz="3200" i="1" dirty="0"/>
              <a:t> the cause of her shaking.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844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411376" cy="3880773"/>
          </a:xfrm>
        </p:spPr>
        <p:txBody>
          <a:bodyPr/>
          <a:lstStyle/>
          <a:p>
            <a:r>
              <a:rPr lang="en-US" sz="3200" dirty="0"/>
              <a:t> Parentheses are not part of the subject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b="1" i="1" dirty="0"/>
              <a:t>Example:</a:t>
            </a:r>
            <a:r>
              <a:rPr lang="en-US" sz="3200" i="1" dirty="0"/>
              <a:t> Joe (and his trusty mutt) </a:t>
            </a:r>
            <a:r>
              <a:rPr lang="en-US" sz="3200" b="1" i="1" dirty="0"/>
              <a:t>was</a:t>
            </a:r>
            <a:r>
              <a:rPr lang="en-US" sz="3200" i="1" dirty="0"/>
              <a:t> always welcome</a:t>
            </a:r>
            <a:r>
              <a:rPr lang="en-US" sz="3200" i="1" dirty="0" smtClean="0"/>
              <a:t>.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(If </a:t>
            </a:r>
            <a:r>
              <a:rPr lang="en-US" sz="3200" dirty="0"/>
              <a:t>this seems awkward, try rewriting the sentence</a:t>
            </a:r>
            <a:r>
              <a:rPr lang="en-US" sz="3200" dirty="0" smtClean="0"/>
              <a:t>.)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50761"/>
            <a:ext cx="9793190" cy="6065949"/>
          </a:xfrm>
        </p:spPr>
        <p:txBody>
          <a:bodyPr>
            <a:normAutofit/>
          </a:bodyPr>
          <a:lstStyle/>
          <a:p>
            <a:r>
              <a:rPr lang="en-US" sz="3200" b="1" i="1" dirty="0"/>
              <a:t>Rule 7.</a:t>
            </a:r>
            <a:r>
              <a:rPr lang="en-US" sz="3200" dirty="0"/>
              <a:t> Use a singular verb with distances, periods of time, sums of money, etc., when considered as a unit.</a:t>
            </a:r>
          </a:p>
          <a:p>
            <a:r>
              <a:rPr lang="en-US" sz="3200" b="1" i="1" dirty="0"/>
              <a:t>Examples: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Three miles </a:t>
            </a:r>
            <a:r>
              <a:rPr lang="en-US" sz="3200" b="1" i="1" dirty="0"/>
              <a:t>is</a:t>
            </a:r>
            <a:r>
              <a:rPr lang="en-US" sz="3200" i="1" dirty="0"/>
              <a:t> too far to walk.</a:t>
            </a:r>
            <a:br>
              <a:rPr lang="en-US" sz="3200" i="1" dirty="0"/>
            </a:br>
            <a:r>
              <a:rPr lang="en-US" sz="3200" i="1" dirty="0"/>
              <a:t>Five years </a:t>
            </a:r>
            <a:r>
              <a:rPr lang="en-US" sz="3200" b="1" i="1" dirty="0"/>
              <a:t>is</a:t>
            </a:r>
            <a:r>
              <a:rPr lang="en-US" sz="3200" i="1" dirty="0"/>
              <a:t> the maximum sentence for that offense.</a:t>
            </a:r>
            <a:br>
              <a:rPr lang="en-US" sz="3200" i="1" dirty="0"/>
            </a:br>
            <a:r>
              <a:rPr lang="en-US" sz="3200" i="1" dirty="0"/>
              <a:t>Ten dollars </a:t>
            </a:r>
            <a:r>
              <a:rPr lang="en-US" sz="3200" b="1" i="1" dirty="0"/>
              <a:t>is</a:t>
            </a:r>
            <a:r>
              <a:rPr lang="en-US" sz="3200" i="1" dirty="0"/>
              <a:t> a high price to pay.</a:t>
            </a:r>
            <a:br>
              <a:rPr lang="en-US" sz="3200" i="1" dirty="0"/>
            </a:br>
            <a:r>
              <a:rPr lang="en-US" sz="3200" i="1" dirty="0" smtClean="0"/>
              <a:t>										</a:t>
            </a:r>
            <a:r>
              <a:rPr lang="en-US" sz="3200" b="1" dirty="0" smtClean="0"/>
              <a:t>BUT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/>
              <a:t>Ten dollars (i.e., dollar bills) </a:t>
            </a:r>
            <a:r>
              <a:rPr lang="en-US" sz="3200" b="1" i="1" dirty="0"/>
              <a:t>were</a:t>
            </a:r>
            <a:r>
              <a:rPr lang="en-US" sz="3200" i="1" dirty="0"/>
              <a:t> scattered on the floor.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263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Subject verb agreement (neither /Nor, parenthesis, periods of time and interrupting phrases)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Neither /Nor rules for Subject verb agreement</dc:title>
  <dc:creator>msenff</dc:creator>
  <cp:lastModifiedBy>msenff</cp:lastModifiedBy>
  <cp:revision>2</cp:revision>
  <dcterms:created xsi:type="dcterms:W3CDTF">2017-11-16T10:58:13Z</dcterms:created>
  <dcterms:modified xsi:type="dcterms:W3CDTF">2017-11-16T11:11:11Z</dcterms:modified>
</cp:coreProperties>
</file>